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698" r:id="rId2"/>
    <p:sldId id="552" r:id="rId3"/>
    <p:sldId id="716" r:id="rId4"/>
    <p:sldId id="583" r:id="rId5"/>
    <p:sldId id="707" r:id="rId6"/>
    <p:sldId id="710" r:id="rId7"/>
    <p:sldId id="709" r:id="rId8"/>
    <p:sldId id="712" r:id="rId9"/>
    <p:sldId id="718" r:id="rId10"/>
    <p:sldId id="714" r:id="rId11"/>
    <p:sldId id="705" r:id="rId12"/>
    <p:sldId id="599" r:id="rId13"/>
    <p:sldId id="717" r:id="rId14"/>
    <p:sldId id="711" r:id="rId15"/>
    <p:sldId id="704" r:id="rId16"/>
    <p:sldId id="715"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68" autoAdjust="0"/>
  </p:normalViewPr>
  <p:slideViewPr>
    <p:cSldViewPr snapToGrid="0">
      <p:cViewPr varScale="1">
        <p:scale>
          <a:sx n="92" d="100"/>
          <a:sy n="92" d="100"/>
        </p:scale>
        <p:origin x="21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CD3ED6-D4BD-4C33-A8AC-0709CB5F6CC0}" type="datetimeFigureOut">
              <a:rPr lang="en-US" smtClean="0"/>
              <a:t>2/14/2024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2C6B06-78C6-48FA-9445-AB7EF3FD67B4}" type="slidenum">
              <a:rPr lang="en-US" smtClean="0"/>
              <a:t>‹#›</a:t>
            </a:fld>
            <a:endParaRPr lang="en-US"/>
          </a:p>
        </p:txBody>
      </p:sp>
    </p:spTree>
    <p:extLst>
      <p:ext uri="{BB962C8B-B14F-4D97-AF65-F5344CB8AC3E}">
        <p14:creationId xmlns:p14="http://schemas.microsoft.com/office/powerpoint/2010/main" val="118586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83829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6569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6786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02218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0366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136459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94543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42040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33044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67487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13199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53757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05577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20811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859457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87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0227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239906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34164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89720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219247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03421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210344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250979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68705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27395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2142182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ltexam.com/accommodations-information-for-school-administrator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cltexam.com/cont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escambiaschools.org/ev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ud-bell-9cc.notion.site/Student-Import-Instructions-for-School-Administrators-523d2129967c41a68abb73832e63b14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3962400"/>
          </a:xfrm>
        </p:spPr>
        <p:txBody>
          <a:bodyPr>
            <a:normAutofit/>
          </a:bodyPr>
          <a:lstStyle/>
          <a:p>
            <a:r>
              <a:rPr lang="en-US" b="1" dirty="0"/>
              <a:t>Spring 2024 CLT </a:t>
            </a:r>
            <a:br>
              <a:rPr lang="en-US" b="1" dirty="0"/>
            </a:br>
            <a:r>
              <a:rPr lang="en-US" b="1" dirty="0"/>
              <a:t>(Classic Learning Test)</a:t>
            </a:r>
            <a:br>
              <a:rPr lang="en-US" b="1" dirty="0"/>
            </a:br>
            <a:r>
              <a:rPr lang="en-US" sz="4000" b="1" dirty="0"/>
              <a:t>Wednesday, April 24th</a:t>
            </a:r>
            <a:br>
              <a:rPr lang="en-US" b="1" dirty="0"/>
            </a:br>
            <a:endParaRPr lang="en-US" dirty="0"/>
          </a:p>
        </p:txBody>
      </p:sp>
    </p:spTree>
    <p:extLst>
      <p:ext uri="{BB962C8B-B14F-4D97-AF65-F5344CB8AC3E}">
        <p14:creationId xmlns:p14="http://schemas.microsoft.com/office/powerpoint/2010/main" val="380595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Accommodations</a:t>
            </a:r>
          </a:p>
        </p:txBody>
      </p:sp>
      <p:sp>
        <p:nvSpPr>
          <p:cNvPr id="3" name="Content Placeholder 2"/>
          <p:cNvSpPr>
            <a:spLocks noGrp="1"/>
          </p:cNvSpPr>
          <p:nvPr>
            <p:ph idx="1"/>
          </p:nvPr>
        </p:nvSpPr>
        <p:spPr>
          <a:xfrm>
            <a:off x="228600" y="1724891"/>
            <a:ext cx="8839200" cy="4964833"/>
          </a:xfrm>
        </p:spPr>
        <p:txBody>
          <a:bodyPr>
            <a:noAutofit/>
          </a:bodyPr>
          <a:lstStyle/>
          <a:p>
            <a:pPr>
              <a:spcBef>
                <a:spcPts val="900"/>
              </a:spcBef>
              <a:spcAft>
                <a:spcPts val="900"/>
              </a:spcAft>
            </a:pPr>
            <a:r>
              <a:rPr lang="en-US" sz="2400" dirty="0">
                <a:hlinkClick r:id="rId4">
                  <a:extLst>
                    <a:ext uri="{A12FA001-AC4F-418D-AE19-62706E023703}">
                      <ahyp:hlinkClr xmlns:ahyp="http://schemas.microsoft.com/office/drawing/2018/hyperlinkcolor" val="tx"/>
                    </a:ext>
                  </a:extLst>
                </a:hlinkClick>
              </a:rPr>
              <a:t>Start with the Accommodations Info Guide</a:t>
            </a:r>
            <a:r>
              <a:rPr lang="en-US" sz="2400" dirty="0"/>
              <a:t>.</a:t>
            </a:r>
          </a:p>
          <a:p>
            <a:pPr>
              <a:spcBef>
                <a:spcPts val="900"/>
              </a:spcBef>
              <a:spcAft>
                <a:spcPts val="900"/>
              </a:spcAft>
            </a:pPr>
            <a:r>
              <a:rPr lang="en-US" sz="2400" dirty="0"/>
              <a:t>Watch your deadlines.</a:t>
            </a:r>
          </a:p>
          <a:p>
            <a:pPr>
              <a:spcBef>
                <a:spcPts val="900"/>
              </a:spcBef>
              <a:spcAft>
                <a:spcPts val="900"/>
              </a:spcAft>
            </a:pPr>
            <a:r>
              <a:rPr lang="en-US" sz="2400" dirty="0"/>
              <a:t>Fill out the form to grant access to your Accommodations Coordinator.</a:t>
            </a:r>
          </a:p>
          <a:p>
            <a:pPr>
              <a:spcBef>
                <a:spcPts val="900"/>
              </a:spcBef>
              <a:spcAft>
                <a:spcPts val="900"/>
              </a:spcAft>
            </a:pPr>
            <a:r>
              <a:rPr lang="en-US" sz="2400" dirty="0"/>
              <a:t>Log in to the CLT Accommodations Portal.</a:t>
            </a:r>
          </a:p>
          <a:p>
            <a:pPr>
              <a:spcBef>
                <a:spcPts val="900"/>
              </a:spcBef>
              <a:spcAft>
                <a:spcPts val="900"/>
              </a:spcAft>
            </a:pPr>
            <a:r>
              <a:rPr lang="en-US" sz="2400" dirty="0"/>
              <a:t>Follow the Documentation Guidelines.</a:t>
            </a:r>
          </a:p>
          <a:p>
            <a:pPr>
              <a:spcBef>
                <a:spcPts val="900"/>
              </a:spcBef>
              <a:spcAft>
                <a:spcPts val="900"/>
              </a:spcAft>
            </a:pPr>
            <a:r>
              <a:rPr lang="en-US" sz="2400" dirty="0"/>
              <a:t>Don’t forget the Consent Form for each student and parent.</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28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Schedule/Deadlines</a:t>
            </a:r>
          </a:p>
        </p:txBody>
      </p:sp>
      <p:sp>
        <p:nvSpPr>
          <p:cNvPr id="3" name="Content Placeholder 2"/>
          <p:cNvSpPr>
            <a:spLocks noGrp="1"/>
          </p:cNvSpPr>
          <p:nvPr>
            <p:ph idx="1"/>
          </p:nvPr>
        </p:nvSpPr>
        <p:spPr>
          <a:xfrm>
            <a:off x="228600" y="1724891"/>
            <a:ext cx="8839200" cy="4964833"/>
          </a:xfrm>
        </p:spPr>
        <p:txBody>
          <a:bodyPr>
            <a:noAutofit/>
          </a:bodyPr>
          <a:lstStyle/>
          <a:p>
            <a:pPr>
              <a:spcBef>
                <a:spcPts val="900"/>
              </a:spcBef>
              <a:spcAft>
                <a:spcPts val="900"/>
              </a:spcAft>
            </a:pPr>
            <a:r>
              <a:rPr lang="en-US" sz="2400" dirty="0"/>
              <a:t>Accommodations Due: March 27</a:t>
            </a:r>
          </a:p>
          <a:p>
            <a:pPr>
              <a:spcBef>
                <a:spcPts val="900"/>
              </a:spcBef>
              <a:spcAft>
                <a:spcPts val="900"/>
              </a:spcAft>
            </a:pPr>
            <a:r>
              <a:rPr lang="en-US" sz="2400" dirty="0"/>
              <a:t>School Registration Due: March 29</a:t>
            </a:r>
          </a:p>
          <a:p>
            <a:pPr>
              <a:spcBef>
                <a:spcPts val="900"/>
              </a:spcBef>
              <a:spcAft>
                <a:spcPts val="900"/>
              </a:spcAft>
            </a:pPr>
            <a:r>
              <a:rPr lang="en-US" sz="2400" dirty="0"/>
              <a:t>Student Import Due: April 10</a:t>
            </a:r>
          </a:p>
          <a:p>
            <a:pPr>
              <a:spcBef>
                <a:spcPts val="900"/>
              </a:spcBef>
              <a:spcAft>
                <a:spcPts val="900"/>
              </a:spcAft>
            </a:pPr>
            <a:r>
              <a:rPr lang="en-US" sz="2400" dirty="0"/>
              <a:t>Test Day: April 24</a:t>
            </a:r>
          </a:p>
          <a:p>
            <a:pPr>
              <a:spcBef>
                <a:spcPts val="900"/>
              </a:spcBef>
              <a:spcAft>
                <a:spcPts val="900"/>
              </a:spcAft>
            </a:pPr>
            <a:r>
              <a:rPr lang="en-US" sz="2400" dirty="0"/>
              <a:t>Score Release: April 30</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26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88808"/>
          </a:xfrm>
        </p:spPr>
        <p:txBody>
          <a:bodyPr>
            <a:normAutofit/>
          </a:bodyPr>
          <a:lstStyle/>
          <a:p>
            <a:r>
              <a:rPr lang="en-US" dirty="0"/>
              <a:t>Before Testing</a:t>
            </a:r>
          </a:p>
        </p:txBody>
      </p:sp>
      <p:sp>
        <p:nvSpPr>
          <p:cNvPr id="3" name="Content Placeholder 2"/>
          <p:cNvSpPr>
            <a:spLocks noGrp="1"/>
          </p:cNvSpPr>
          <p:nvPr>
            <p:ph idx="1"/>
          </p:nvPr>
        </p:nvSpPr>
        <p:spPr>
          <a:xfrm>
            <a:off x="228600" y="1589809"/>
            <a:ext cx="8737092" cy="5016572"/>
          </a:xfrm>
        </p:spPr>
        <p:txBody>
          <a:bodyPr>
            <a:noAutofit/>
          </a:bodyPr>
          <a:lstStyle/>
          <a:p>
            <a:r>
              <a:rPr lang="en-US" sz="2400" dirty="0"/>
              <a:t>You are responsible for training all test administrators and proctors before testing. </a:t>
            </a:r>
          </a:p>
          <a:p>
            <a:r>
              <a:rPr lang="en-US" sz="2400" dirty="0"/>
              <a:t>Practice tests are optional. Each student can take up to 3 practice tests. Practice tests can be given at school or at home.</a:t>
            </a:r>
          </a:p>
          <a:p>
            <a:r>
              <a:rPr lang="en-US" sz="2400" dirty="0"/>
              <a:t>Print or share the scripts for test administrators. Remind them to stick to the script.</a:t>
            </a:r>
          </a:p>
          <a:p>
            <a:r>
              <a:rPr lang="en-US" sz="2400" dirty="0"/>
              <a:t>Prepare your Login Tickets.</a:t>
            </a:r>
          </a:p>
          <a:p>
            <a:r>
              <a:rPr lang="en-US" sz="2400" dirty="0"/>
              <a:t>Prepare scratch paper and pencils for each classroom.</a:t>
            </a:r>
          </a:p>
          <a:p>
            <a:r>
              <a:rPr lang="en-US" sz="2400" b="1" dirty="0"/>
              <a:t>A week before the test you (School Administrator) will receive an email with your Test Access Code. Keep the code secure until test day.</a:t>
            </a:r>
          </a:p>
          <a:p>
            <a:endParaRPr lang="en-US" sz="2400" b="1" dirty="0"/>
          </a:p>
          <a:p>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992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88808"/>
          </a:xfrm>
        </p:spPr>
        <p:txBody>
          <a:bodyPr>
            <a:normAutofit/>
          </a:bodyPr>
          <a:lstStyle/>
          <a:p>
            <a:r>
              <a:rPr lang="en-US" dirty="0"/>
              <a:t>On Test Day</a:t>
            </a:r>
          </a:p>
        </p:txBody>
      </p:sp>
      <p:sp>
        <p:nvSpPr>
          <p:cNvPr id="3" name="Content Placeholder 2"/>
          <p:cNvSpPr>
            <a:spLocks noGrp="1"/>
          </p:cNvSpPr>
          <p:nvPr>
            <p:ph idx="1"/>
          </p:nvPr>
        </p:nvSpPr>
        <p:spPr/>
        <p:txBody>
          <a:bodyPr>
            <a:noAutofit/>
          </a:bodyPr>
          <a:lstStyle/>
          <a:p>
            <a:r>
              <a:rPr lang="en-US" sz="2400" dirty="0"/>
              <a:t>Distribute test materials to test administrators.</a:t>
            </a:r>
          </a:p>
          <a:p>
            <a:pPr lvl="1"/>
            <a:r>
              <a:rPr lang="en-US" sz="2000" dirty="0"/>
              <a:t>Test Access Code</a:t>
            </a:r>
          </a:p>
          <a:p>
            <a:pPr lvl="1"/>
            <a:r>
              <a:rPr lang="en-US" sz="2000" dirty="0"/>
              <a:t>Scripts</a:t>
            </a:r>
          </a:p>
          <a:p>
            <a:pPr lvl="1"/>
            <a:r>
              <a:rPr lang="en-US" sz="2000" dirty="0"/>
              <a:t>Login tickets</a:t>
            </a:r>
          </a:p>
          <a:p>
            <a:pPr lvl="1"/>
            <a:r>
              <a:rPr lang="en-US" sz="2000" dirty="0"/>
              <a:t>Scratch paper and pencils</a:t>
            </a:r>
          </a:p>
          <a:p>
            <a:r>
              <a:rPr lang="en-US" sz="2400" dirty="0"/>
              <a:t>Prepare testing rooms (cover/remove visual aids).</a:t>
            </a:r>
          </a:p>
          <a:p>
            <a:r>
              <a:rPr lang="en-US" sz="2400" dirty="0"/>
              <a:t>Student spacing guidelines are recommended, not required.</a:t>
            </a:r>
          </a:p>
          <a:p>
            <a:r>
              <a:rPr lang="en-US" sz="2400" dirty="0"/>
              <a:t>Display the Test Day Signs on classroom doors.</a:t>
            </a:r>
          </a:p>
          <a:p>
            <a:endParaRPr lang="en-US" sz="24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3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88808"/>
          </a:xfrm>
        </p:spPr>
        <p:txBody>
          <a:bodyPr>
            <a:normAutofit/>
          </a:bodyPr>
          <a:lstStyle/>
          <a:p>
            <a:r>
              <a:rPr lang="en-US" dirty="0"/>
              <a:t>On Test Day</a:t>
            </a:r>
          </a:p>
        </p:txBody>
      </p:sp>
      <p:sp>
        <p:nvSpPr>
          <p:cNvPr id="3" name="Content Placeholder 2"/>
          <p:cNvSpPr>
            <a:spLocks noGrp="1"/>
          </p:cNvSpPr>
          <p:nvPr>
            <p:ph idx="1"/>
          </p:nvPr>
        </p:nvSpPr>
        <p:spPr>
          <a:xfrm>
            <a:off x="228600" y="1285006"/>
            <a:ext cx="8737092" cy="5404719"/>
          </a:xfrm>
        </p:spPr>
        <p:txBody>
          <a:bodyPr>
            <a:noAutofit/>
          </a:bodyPr>
          <a:lstStyle/>
          <a:p>
            <a:r>
              <a:rPr lang="en-US" sz="2400" dirty="0"/>
              <a:t>If a student is disconnected during the test, log back in and resume testing. A button should appear labeled "Populate My Answers" at the top of the screen (see image below). If the student doesn't see this, have the student refresh the page. Once the button appears, have the student click it. Have the student check that all answers were repopulated. </a:t>
            </a:r>
          </a:p>
          <a:p>
            <a:endParaRPr lang="en-US" sz="2400" dirty="0"/>
          </a:p>
          <a:p>
            <a:endParaRPr lang="en-US" sz="2400" dirty="0"/>
          </a:p>
          <a:p>
            <a:endParaRPr lang="en-US" sz="2400" dirty="0"/>
          </a:p>
          <a:p>
            <a:endParaRPr lang="en-US" sz="2400" dirty="0"/>
          </a:p>
          <a:p>
            <a:endParaRPr lang="en-US" sz="2400" dirty="0"/>
          </a:p>
          <a:p>
            <a:r>
              <a:rPr lang="en-US" sz="2400" dirty="0"/>
              <a:t>Tech support is available via online chat. Navigate to  </a:t>
            </a:r>
            <a:r>
              <a:rPr lang="en-US" sz="2400" dirty="0">
                <a:hlinkClick r:id="rId4">
                  <a:extLst>
                    <a:ext uri="{A12FA001-AC4F-418D-AE19-62706E023703}">
                      <ahyp:hlinkClr xmlns:ahyp="http://schemas.microsoft.com/office/drawing/2018/hyperlinkcolor" val="tx"/>
                    </a:ext>
                  </a:extLst>
                </a:hlinkClick>
              </a:rPr>
              <a:t>www.cltexam.com/contact</a:t>
            </a:r>
            <a:r>
              <a:rPr lang="en-US" sz="2400" dirty="0"/>
              <a:t> and click on the chat icon                                 in lower right hand corner. </a:t>
            </a:r>
          </a:p>
          <a:p>
            <a:endParaRPr lang="en-US" sz="2400" dirty="0"/>
          </a:p>
          <a:p>
            <a:endParaRPr lang="en-US" sz="24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D70E0A2-BE42-4118-860B-53042F69F06B}"/>
              </a:ext>
            </a:extLst>
          </p:cNvPr>
          <p:cNvPicPr>
            <a:picLocks noChangeAspect="1"/>
          </p:cNvPicPr>
          <p:nvPr/>
        </p:nvPicPr>
        <p:blipFill>
          <a:blip r:embed="rId5"/>
          <a:stretch>
            <a:fillRect/>
          </a:stretch>
        </p:blipFill>
        <p:spPr>
          <a:xfrm>
            <a:off x="7601489" y="5579429"/>
            <a:ext cx="1028699" cy="975945"/>
          </a:xfrm>
          <a:prstGeom prst="rect">
            <a:avLst/>
          </a:prstGeom>
        </p:spPr>
      </p:pic>
      <p:pic>
        <p:nvPicPr>
          <p:cNvPr id="6" name="Picture 5">
            <a:extLst>
              <a:ext uri="{FF2B5EF4-FFF2-40B4-BE49-F238E27FC236}">
                <a16:creationId xmlns:a16="http://schemas.microsoft.com/office/drawing/2014/main" id="{ACBB13E5-EC90-4F8F-8F3A-B266783C0AAF}"/>
              </a:ext>
            </a:extLst>
          </p:cNvPr>
          <p:cNvPicPr>
            <a:picLocks noChangeAspect="1"/>
          </p:cNvPicPr>
          <p:nvPr/>
        </p:nvPicPr>
        <p:blipFill>
          <a:blip r:embed="rId6"/>
          <a:stretch>
            <a:fillRect/>
          </a:stretch>
        </p:blipFill>
        <p:spPr>
          <a:xfrm>
            <a:off x="244366" y="3246810"/>
            <a:ext cx="8821882" cy="1881418"/>
          </a:xfrm>
          <a:prstGeom prst="rect">
            <a:avLst/>
          </a:prstGeom>
        </p:spPr>
      </p:pic>
    </p:spTree>
    <p:extLst>
      <p:ext uri="{BB962C8B-B14F-4D97-AF65-F5344CB8AC3E}">
        <p14:creationId xmlns:p14="http://schemas.microsoft.com/office/powerpoint/2010/main" val="141727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88808"/>
          </a:xfrm>
        </p:spPr>
        <p:txBody>
          <a:bodyPr>
            <a:normAutofit/>
          </a:bodyPr>
          <a:lstStyle/>
          <a:p>
            <a:r>
              <a:rPr lang="en-US" dirty="0"/>
              <a:t>After Testing (Test Administrators)</a:t>
            </a:r>
          </a:p>
        </p:txBody>
      </p:sp>
      <p:sp>
        <p:nvSpPr>
          <p:cNvPr id="3" name="Content Placeholder 2"/>
          <p:cNvSpPr>
            <a:spLocks noGrp="1"/>
          </p:cNvSpPr>
          <p:nvPr>
            <p:ph idx="1"/>
          </p:nvPr>
        </p:nvSpPr>
        <p:spPr>
          <a:xfrm>
            <a:off x="228600" y="1434147"/>
            <a:ext cx="8737092" cy="4343399"/>
          </a:xfrm>
        </p:spPr>
        <p:txBody>
          <a:bodyPr>
            <a:noAutofit/>
          </a:bodyPr>
          <a:lstStyle/>
          <a:p>
            <a:r>
              <a:rPr lang="en-US" sz="2400" dirty="0"/>
              <a:t>Dismiss students</a:t>
            </a:r>
          </a:p>
          <a:p>
            <a:r>
              <a:rPr lang="en-US" sz="2400" dirty="0"/>
              <a:t>Collect and securely dispose of scratch paper</a:t>
            </a:r>
          </a:p>
          <a:p>
            <a:r>
              <a:rPr lang="en-US" sz="2400" dirty="0"/>
              <a:t>Complete the Administration Report</a:t>
            </a:r>
          </a:p>
          <a:p>
            <a:r>
              <a:rPr lang="en-US" sz="2400" dirty="0"/>
              <a:t>Complete the Proctor Survey</a:t>
            </a:r>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B9982CF-08FE-4AFD-A238-D304D4D1C952}"/>
              </a:ext>
            </a:extLst>
          </p:cNvPr>
          <p:cNvPicPr>
            <a:picLocks noChangeAspect="1"/>
          </p:cNvPicPr>
          <p:nvPr/>
        </p:nvPicPr>
        <p:blipFill>
          <a:blip r:embed="rId4"/>
          <a:stretch>
            <a:fillRect/>
          </a:stretch>
        </p:blipFill>
        <p:spPr>
          <a:xfrm>
            <a:off x="332443" y="3272920"/>
            <a:ext cx="2546223" cy="3333461"/>
          </a:xfrm>
          <a:prstGeom prst="rect">
            <a:avLst/>
          </a:prstGeom>
          <a:ln w="12700">
            <a:solidFill>
              <a:schemeClr val="tx1"/>
            </a:solidFill>
          </a:ln>
        </p:spPr>
      </p:pic>
      <p:pic>
        <p:nvPicPr>
          <p:cNvPr id="7" name="Picture 6">
            <a:extLst>
              <a:ext uri="{FF2B5EF4-FFF2-40B4-BE49-F238E27FC236}">
                <a16:creationId xmlns:a16="http://schemas.microsoft.com/office/drawing/2014/main" id="{C693178A-F042-4756-825B-F4326B7A4876}"/>
              </a:ext>
            </a:extLst>
          </p:cNvPr>
          <p:cNvPicPr>
            <a:picLocks noChangeAspect="1"/>
          </p:cNvPicPr>
          <p:nvPr/>
        </p:nvPicPr>
        <p:blipFill>
          <a:blip r:embed="rId5"/>
          <a:stretch>
            <a:fillRect/>
          </a:stretch>
        </p:blipFill>
        <p:spPr>
          <a:xfrm>
            <a:off x="3265892" y="3564083"/>
            <a:ext cx="5649508" cy="2307184"/>
          </a:xfrm>
          <a:prstGeom prst="rect">
            <a:avLst/>
          </a:prstGeom>
          <a:ln w="12700">
            <a:solidFill>
              <a:schemeClr val="tx1"/>
            </a:solidFill>
          </a:ln>
        </p:spPr>
      </p:pic>
    </p:spTree>
    <p:extLst>
      <p:ext uri="{BB962C8B-B14F-4D97-AF65-F5344CB8AC3E}">
        <p14:creationId xmlns:p14="http://schemas.microsoft.com/office/powerpoint/2010/main" val="140045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88808"/>
          </a:xfrm>
        </p:spPr>
        <p:txBody>
          <a:bodyPr>
            <a:normAutofit/>
          </a:bodyPr>
          <a:lstStyle/>
          <a:p>
            <a:r>
              <a:rPr lang="en-US" dirty="0"/>
              <a:t>After Testing (School Administrators)</a:t>
            </a:r>
          </a:p>
        </p:txBody>
      </p:sp>
      <p:sp>
        <p:nvSpPr>
          <p:cNvPr id="3" name="Content Placeholder 2"/>
          <p:cNvSpPr>
            <a:spLocks noGrp="1"/>
          </p:cNvSpPr>
          <p:nvPr>
            <p:ph idx="1"/>
          </p:nvPr>
        </p:nvSpPr>
        <p:spPr>
          <a:xfrm>
            <a:off x="228600" y="1752601"/>
            <a:ext cx="8737092" cy="4853779"/>
          </a:xfrm>
        </p:spPr>
        <p:txBody>
          <a:bodyPr>
            <a:noAutofit/>
          </a:bodyPr>
          <a:lstStyle/>
          <a:p>
            <a:r>
              <a:rPr lang="en-US" sz="2400" dirty="0"/>
              <a:t>You will receive an email once scores have been released.</a:t>
            </a:r>
          </a:p>
          <a:p>
            <a:r>
              <a:rPr lang="en-US" sz="2400" dirty="0"/>
              <a:t>Scores for </a:t>
            </a:r>
            <a:r>
              <a:rPr lang="en-US" sz="2400" b="1" dirty="0"/>
              <a:t>online tests</a:t>
            </a:r>
            <a:r>
              <a:rPr lang="en-US" sz="2400" dirty="0"/>
              <a:t> are released the first Tuesday following the exam (April 30</a:t>
            </a:r>
            <a:r>
              <a:rPr lang="en-US" sz="2400" baseline="30000" dirty="0"/>
              <a:t>th</a:t>
            </a:r>
            <a:r>
              <a:rPr lang="en-US" sz="2400" dirty="0"/>
              <a:t>).</a:t>
            </a:r>
          </a:p>
          <a:p>
            <a:r>
              <a:rPr lang="en-US" sz="2400" dirty="0"/>
              <a:t>Log in to your CLT school administrator account to view scores and analytics. Select the appropriate test type and date to view scores and analytics for that test.</a:t>
            </a:r>
          </a:p>
          <a:p>
            <a:r>
              <a:rPr lang="en-US" sz="2400" b="1" dirty="0"/>
              <a:t>Immediately send your score results files to Eval Services through your shared folder.</a:t>
            </a:r>
          </a:p>
          <a:p>
            <a:r>
              <a:rPr lang="en-US" sz="2400" dirty="0"/>
              <a:t>Students can view their own scores by logging in to their CLT accounts.</a:t>
            </a:r>
          </a:p>
          <a:p>
            <a:r>
              <a:rPr lang="en-US" sz="2400" dirty="0"/>
              <a:t>36/80 required for the ELA requirement.</a:t>
            </a:r>
          </a:p>
          <a:p>
            <a:r>
              <a:rPr lang="en-US" sz="2400" dirty="0"/>
              <a:t>11/40 required for the Algebra requirement.</a:t>
            </a:r>
          </a:p>
          <a:p>
            <a:endParaRPr lang="en-US" sz="2400" dirty="0"/>
          </a:p>
          <a:p>
            <a:endParaRPr lang="en-US" sz="24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611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228600" y="1558636"/>
            <a:ext cx="8737092" cy="4010892"/>
          </a:xfrm>
        </p:spPr>
        <p:txBody>
          <a:bodyPr>
            <a:noAutofit/>
          </a:bodyPr>
          <a:lstStyle/>
          <a:p>
            <a:pPr>
              <a:defRPr/>
            </a:pPr>
            <a:r>
              <a:rPr lang="en-US" sz="2400" dirty="0"/>
              <a:t>Generally, we will follow the same policies and procedures that we do for state testing. </a:t>
            </a:r>
          </a:p>
          <a:p>
            <a:pPr>
              <a:defRPr/>
            </a:pPr>
            <a:r>
              <a:rPr lang="en-US" sz="2400" dirty="0"/>
              <a:t>The CLT does NOT have a secure browser, so test administrators must monitor students at all times during testing.</a:t>
            </a:r>
          </a:p>
          <a:p>
            <a:pPr>
              <a:defRPr/>
            </a:pPr>
            <a:r>
              <a:rPr lang="en-US" sz="2400" dirty="0"/>
              <a:t>One proctor is required for every 35 students.</a:t>
            </a:r>
          </a:p>
          <a:p>
            <a:pPr>
              <a:defRPr/>
            </a:pPr>
            <a:r>
              <a:rPr lang="en-US" sz="2400" b="1" dirty="0"/>
              <a:t>Students may not advance to the next section until directed by the test administrator, and may not ever return to a previous section.</a:t>
            </a:r>
          </a:p>
          <a:p>
            <a:pPr>
              <a:defRPr/>
            </a:pPr>
            <a:r>
              <a:rPr lang="en-US" sz="2400" dirty="0"/>
              <a:t>Students that leave campus before finishing may not complete the test on a subsequent day, even if they left due to illness.</a:t>
            </a:r>
          </a:p>
          <a:p>
            <a:pPr>
              <a:defRPr/>
            </a:pPr>
            <a:endParaRPr lang="en-US" sz="2400"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224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228600" y="1558636"/>
            <a:ext cx="8737092" cy="4634346"/>
          </a:xfrm>
        </p:spPr>
        <p:txBody>
          <a:bodyPr>
            <a:noAutofit/>
          </a:bodyPr>
          <a:lstStyle/>
          <a:p>
            <a:pPr marL="0" indent="0">
              <a:buNone/>
              <a:defRPr/>
            </a:pPr>
            <a:r>
              <a:rPr lang="en-US" sz="2400" b="1" dirty="0"/>
              <a:t>Prohibited Items</a:t>
            </a:r>
          </a:p>
          <a:p>
            <a:pPr>
              <a:defRPr/>
            </a:pPr>
            <a:r>
              <a:rPr lang="en-US" sz="2400" dirty="0"/>
              <a:t>Cell phones</a:t>
            </a:r>
          </a:p>
          <a:p>
            <a:pPr>
              <a:defRPr/>
            </a:pPr>
            <a:r>
              <a:rPr lang="en-US" sz="2400" dirty="0"/>
              <a:t>Calculators</a:t>
            </a:r>
          </a:p>
          <a:p>
            <a:pPr>
              <a:defRPr/>
            </a:pPr>
            <a:r>
              <a:rPr lang="en-US" sz="2400" dirty="0"/>
              <a:t>Smart watches</a:t>
            </a:r>
          </a:p>
          <a:p>
            <a:pPr>
              <a:defRPr/>
            </a:pPr>
            <a:r>
              <a:rPr lang="en-US" sz="2400" dirty="0"/>
              <a:t>Books</a:t>
            </a:r>
          </a:p>
          <a:p>
            <a:pPr>
              <a:defRPr/>
            </a:pPr>
            <a:r>
              <a:rPr lang="en-US" sz="2400" dirty="0"/>
              <a:t>Resource/reference material of any kind</a:t>
            </a:r>
          </a:p>
          <a:p>
            <a:pPr>
              <a:defRPr/>
            </a:pPr>
            <a:r>
              <a:rPr lang="en-US" sz="2400" dirty="0"/>
              <a:t>Snacks (only allowed during break)</a:t>
            </a:r>
          </a:p>
          <a:p>
            <a:pPr>
              <a:defRPr/>
            </a:pPr>
            <a:endParaRPr lang="en-US" sz="2400" dirty="0"/>
          </a:p>
          <a:p>
            <a:pPr>
              <a:defRPr/>
            </a:pPr>
            <a:r>
              <a:rPr lang="en-US" sz="2400" b="1" dirty="0"/>
              <a:t>Invalidations are entered by the Test Administrator into the Administration Report after testing.</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637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219199"/>
            <a:ext cx="8839200" cy="5105401"/>
          </a:xfrm>
        </p:spPr>
        <p:txBody>
          <a:bodyPr>
            <a:noAutofit/>
          </a:bodyPr>
          <a:lstStyle/>
          <a:p>
            <a:pPr marL="0" indent="0">
              <a:buNone/>
              <a:tabLst>
                <a:tab pos="5486400" algn="l"/>
              </a:tabLst>
            </a:pPr>
            <a:endParaRPr lang="en-US" sz="2400" dirty="0"/>
          </a:p>
          <a:p>
            <a:pPr marL="0" indent="0">
              <a:buNone/>
              <a:tabLst>
                <a:tab pos="5486400" algn="l"/>
              </a:tabLst>
            </a:pPr>
            <a:r>
              <a:rPr lang="en-US" sz="2400" dirty="0"/>
              <a:t>School Administrator Guide</a:t>
            </a:r>
          </a:p>
          <a:p>
            <a:pPr marL="0" indent="0">
              <a:buNone/>
              <a:tabLst>
                <a:tab pos="5486400" algn="l"/>
              </a:tabLst>
            </a:pPr>
            <a:r>
              <a:rPr lang="en-US" sz="2400" dirty="0"/>
              <a:t>Instructions for Importing Students</a:t>
            </a:r>
          </a:p>
          <a:p>
            <a:pPr marL="0" indent="0">
              <a:buNone/>
              <a:tabLst>
                <a:tab pos="5486400" algn="l"/>
              </a:tabLst>
            </a:pPr>
            <a:r>
              <a:rPr lang="en-US" sz="2400" dirty="0"/>
              <a:t>Test Administration Manual &amp; Checklist</a:t>
            </a:r>
          </a:p>
          <a:p>
            <a:pPr marL="0" indent="0">
              <a:buNone/>
              <a:tabLst>
                <a:tab pos="5486400" algn="l"/>
              </a:tabLst>
            </a:pPr>
            <a:r>
              <a:rPr lang="en-US" sz="2400" dirty="0"/>
              <a:t>Schedule &amp; Script</a:t>
            </a:r>
          </a:p>
          <a:p>
            <a:pPr marL="0" indent="0">
              <a:buNone/>
              <a:tabLst>
                <a:tab pos="5486400" algn="l"/>
              </a:tabLst>
            </a:pPr>
            <a:r>
              <a:rPr lang="en-US" sz="2400" dirty="0"/>
              <a:t>Test Day Help Guide</a:t>
            </a:r>
          </a:p>
          <a:p>
            <a:pPr marL="0" indent="0">
              <a:buNone/>
              <a:tabLst>
                <a:tab pos="5486400" algn="l"/>
              </a:tabLst>
            </a:pPr>
            <a:r>
              <a:rPr lang="en-US" sz="2400" dirty="0"/>
              <a:t>Accommodations Info</a:t>
            </a:r>
          </a:p>
          <a:p>
            <a:pPr marL="0" indent="0">
              <a:buNone/>
              <a:tabLst>
                <a:tab pos="5486400" algn="l"/>
              </a:tabLst>
            </a:pPr>
            <a:r>
              <a:rPr lang="en-US" sz="2400" dirty="0"/>
              <a:t>Accommodations Documentation Guide</a:t>
            </a:r>
          </a:p>
          <a:p>
            <a:pPr marL="0" indent="0">
              <a:buNone/>
              <a:tabLst>
                <a:tab pos="5486400" algn="l"/>
              </a:tabLst>
            </a:pPr>
            <a:endParaRPr lang="en-US" sz="2400" b="1" dirty="0"/>
          </a:p>
          <a:p>
            <a:pPr marL="0" indent="0">
              <a:buNone/>
              <a:tabLst>
                <a:tab pos="5486400" algn="l"/>
              </a:tabLst>
            </a:pPr>
            <a:endParaRPr lang="en-US" sz="2400" b="1" dirty="0"/>
          </a:p>
          <a:p>
            <a:pPr marL="0" indent="0">
              <a:buNone/>
              <a:tabLst>
                <a:tab pos="5486400" algn="l"/>
              </a:tabLst>
            </a:pPr>
            <a:r>
              <a:rPr lang="en-US" sz="2400" b="1" dirty="0"/>
              <a:t>Evaluation Services Website </a:t>
            </a:r>
            <a:r>
              <a:rPr lang="en-US" sz="2400" dirty="0"/>
              <a:t> </a:t>
            </a:r>
            <a:r>
              <a:rPr lang="en-US" sz="2400" dirty="0">
                <a:hlinkClick r:id="rId4">
                  <a:extLst>
                    <a:ext uri="{A12FA001-AC4F-418D-AE19-62706E023703}">
                      <ahyp:hlinkClr xmlns:ahyp="http://schemas.microsoft.com/office/drawing/2018/hyperlinkcolor" val="tx"/>
                    </a:ext>
                  </a:extLst>
                </a:hlinkClick>
              </a:rPr>
              <a:t>www.escambiaschools.org/eval</a:t>
            </a: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644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Section Lengths</a:t>
            </a:r>
          </a:p>
        </p:txBody>
      </p:sp>
      <p:sp>
        <p:nvSpPr>
          <p:cNvPr id="3" name="Content Placeholder 2"/>
          <p:cNvSpPr>
            <a:spLocks noGrp="1"/>
          </p:cNvSpPr>
          <p:nvPr>
            <p:ph idx="1"/>
          </p:nvPr>
        </p:nvSpPr>
        <p:spPr>
          <a:xfrm>
            <a:off x="228600" y="1392384"/>
            <a:ext cx="8839200" cy="5018808"/>
          </a:xfrm>
        </p:spPr>
        <p:txBody>
          <a:bodyPr>
            <a:noAutofit/>
          </a:bodyPr>
          <a:lstStyle/>
          <a:p>
            <a:pPr>
              <a:spcBef>
                <a:spcPts val="900"/>
              </a:spcBef>
              <a:spcAft>
                <a:spcPts val="900"/>
              </a:spcAft>
            </a:pPr>
            <a:r>
              <a:rPr lang="en-US" sz="2400" dirty="0"/>
              <a:t>Admit Students and Give General Announcements (10 minutes)</a:t>
            </a:r>
          </a:p>
          <a:p>
            <a:pPr>
              <a:spcBef>
                <a:spcPts val="900"/>
              </a:spcBef>
              <a:spcAft>
                <a:spcPts val="900"/>
              </a:spcAft>
            </a:pPr>
            <a:r>
              <a:rPr lang="en-US" sz="2400" dirty="0"/>
              <a:t>Administrative Material (10 minutes)</a:t>
            </a:r>
          </a:p>
          <a:p>
            <a:pPr>
              <a:spcBef>
                <a:spcPts val="900"/>
              </a:spcBef>
              <a:spcAft>
                <a:spcPts val="900"/>
              </a:spcAft>
            </a:pPr>
            <a:r>
              <a:rPr lang="en-US" sz="2400" dirty="0"/>
              <a:t>Exam</a:t>
            </a:r>
          </a:p>
          <a:p>
            <a:pPr lvl="1">
              <a:spcBef>
                <a:spcPts val="900"/>
              </a:spcBef>
              <a:spcAft>
                <a:spcPts val="900"/>
              </a:spcAft>
            </a:pPr>
            <a:r>
              <a:rPr lang="en-US" sz="2000" dirty="0"/>
              <a:t>Verbal Reasoning: 40 minutes (40 questions)</a:t>
            </a:r>
          </a:p>
          <a:p>
            <a:pPr lvl="1">
              <a:spcBef>
                <a:spcPts val="900"/>
              </a:spcBef>
              <a:spcAft>
                <a:spcPts val="900"/>
              </a:spcAft>
            </a:pPr>
            <a:r>
              <a:rPr lang="en-US" sz="2000" dirty="0"/>
              <a:t>Grammar/Writing: 35 minutes (40 questions)</a:t>
            </a:r>
          </a:p>
          <a:p>
            <a:pPr lvl="1">
              <a:spcBef>
                <a:spcPts val="900"/>
              </a:spcBef>
              <a:spcAft>
                <a:spcPts val="900"/>
              </a:spcAft>
            </a:pPr>
            <a:r>
              <a:rPr lang="en-US" sz="2000" dirty="0"/>
              <a:t>Break: 10 minutes</a:t>
            </a:r>
          </a:p>
          <a:p>
            <a:pPr lvl="1">
              <a:spcBef>
                <a:spcPts val="900"/>
              </a:spcBef>
              <a:spcAft>
                <a:spcPts val="900"/>
              </a:spcAft>
            </a:pPr>
            <a:r>
              <a:rPr lang="en-US" sz="2000" dirty="0"/>
              <a:t>Quantitative Reasoning: 45 minutes (40 questions)</a:t>
            </a:r>
          </a:p>
          <a:p>
            <a:pPr>
              <a:spcBef>
                <a:spcPts val="900"/>
              </a:spcBef>
              <a:spcAft>
                <a:spcPts val="900"/>
              </a:spcAft>
            </a:pPr>
            <a:r>
              <a:rPr lang="en-US" sz="2400" dirty="0"/>
              <a:t>Closing Announcements and Student Surveys: 5 minutes</a:t>
            </a:r>
          </a:p>
          <a:p>
            <a:pPr>
              <a:spcBef>
                <a:spcPts val="900"/>
              </a:spcBef>
              <a:spcAft>
                <a:spcPts val="900"/>
              </a:spcAft>
            </a:pPr>
            <a:r>
              <a:rPr lang="en-US" sz="2400" dirty="0"/>
              <a:t>Administration Report and Proctor Survey (5 minutes)</a:t>
            </a:r>
          </a:p>
          <a:p>
            <a:pPr>
              <a:spcBef>
                <a:spcPts val="900"/>
              </a:spcBef>
              <a:spcAft>
                <a:spcPts val="900"/>
              </a:spcAft>
            </a:pPr>
            <a:r>
              <a:rPr lang="en-US" sz="2400" b="1" dirty="0"/>
              <a:t>Students are not required to take all 3 sections.</a:t>
            </a:r>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685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School Registration</a:t>
            </a:r>
          </a:p>
        </p:txBody>
      </p:sp>
      <p:sp>
        <p:nvSpPr>
          <p:cNvPr id="3" name="Content Placeholder 2"/>
          <p:cNvSpPr>
            <a:spLocks noGrp="1"/>
          </p:cNvSpPr>
          <p:nvPr>
            <p:ph idx="1"/>
          </p:nvPr>
        </p:nvSpPr>
        <p:spPr>
          <a:xfrm>
            <a:off x="228600" y="1348581"/>
            <a:ext cx="8839200" cy="4782055"/>
          </a:xfrm>
        </p:spPr>
        <p:txBody>
          <a:bodyPr>
            <a:noAutofit/>
          </a:bodyPr>
          <a:lstStyle/>
          <a:p>
            <a:pPr>
              <a:spcBef>
                <a:spcPts val="900"/>
              </a:spcBef>
              <a:spcAft>
                <a:spcPts val="900"/>
              </a:spcAft>
            </a:pPr>
            <a:r>
              <a:rPr lang="en-US" sz="2400" dirty="0"/>
              <a:t>The CLT must be managed at the school level. Eval Services cannot handle school registrations, importing students or accommodations at the district level. </a:t>
            </a:r>
          </a:p>
          <a:p>
            <a:pPr>
              <a:spcBef>
                <a:spcPts val="900"/>
              </a:spcBef>
              <a:spcAft>
                <a:spcPts val="900"/>
              </a:spcAft>
            </a:pPr>
            <a:r>
              <a:rPr lang="en-US" sz="2400" dirty="0"/>
              <a:t>Each school will need to designate a School Administrator for the CLT to handle these tasks.</a:t>
            </a:r>
          </a:p>
          <a:p>
            <a:pPr>
              <a:spcBef>
                <a:spcPts val="900"/>
              </a:spcBef>
              <a:spcAft>
                <a:spcPts val="900"/>
              </a:spcAft>
            </a:pPr>
            <a:r>
              <a:rPr lang="en-US" sz="2400" dirty="0"/>
              <a:t>Your school administrator will use the registration form linked in the Test Administration Manual to register your school.</a:t>
            </a:r>
          </a:p>
          <a:p>
            <a:pPr>
              <a:spcBef>
                <a:spcPts val="900"/>
              </a:spcBef>
              <a:spcAft>
                <a:spcPts val="900"/>
              </a:spcAft>
            </a:pPr>
            <a:r>
              <a:rPr lang="en-US" sz="2400" dirty="0"/>
              <a:t> Registration for a test must occur </a:t>
            </a:r>
            <a:r>
              <a:rPr lang="en-US" sz="2400" b="1" dirty="0"/>
              <a:t>prior</a:t>
            </a:r>
            <a:r>
              <a:rPr lang="en-US" sz="2400" dirty="0"/>
              <a:t> to importing students for that test.</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343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24891"/>
            <a:ext cx="8839200" cy="4964833"/>
          </a:xfrm>
        </p:spPr>
        <p:txBody>
          <a:bodyPr>
            <a:noAutofit/>
          </a:bodyPr>
          <a:lstStyle/>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7D3911D-CAA1-46FB-8EBE-A4605B77CB4E}"/>
              </a:ext>
            </a:extLst>
          </p:cNvPr>
          <p:cNvPicPr>
            <a:picLocks noChangeAspect="1"/>
          </p:cNvPicPr>
          <p:nvPr/>
        </p:nvPicPr>
        <p:blipFill>
          <a:blip r:embed="rId4"/>
          <a:stretch>
            <a:fillRect/>
          </a:stretch>
        </p:blipFill>
        <p:spPr>
          <a:xfrm>
            <a:off x="1797626" y="1012313"/>
            <a:ext cx="5221331" cy="5677411"/>
          </a:xfrm>
          <a:prstGeom prst="rect">
            <a:avLst/>
          </a:prstGeom>
          <a:ln w="12700">
            <a:solidFill>
              <a:schemeClr val="tx1"/>
            </a:solidFill>
          </a:ln>
        </p:spPr>
      </p:pic>
      <p:sp>
        <p:nvSpPr>
          <p:cNvPr id="5" name="Title 1">
            <a:extLst>
              <a:ext uri="{FF2B5EF4-FFF2-40B4-BE49-F238E27FC236}">
                <a16:creationId xmlns:a16="http://schemas.microsoft.com/office/drawing/2014/main" id="{BBA3CF64-7F28-4C65-B654-413D574D788B}"/>
              </a:ext>
            </a:extLst>
          </p:cNvPr>
          <p:cNvSpPr>
            <a:spLocks noGrp="1"/>
          </p:cNvSpPr>
          <p:nvPr>
            <p:ph type="title"/>
          </p:nvPr>
        </p:nvSpPr>
        <p:spPr>
          <a:xfrm>
            <a:off x="228600" y="251619"/>
            <a:ext cx="8077200" cy="760693"/>
          </a:xfrm>
        </p:spPr>
        <p:txBody>
          <a:bodyPr>
            <a:normAutofit fontScale="90000"/>
          </a:bodyPr>
          <a:lstStyle/>
          <a:p>
            <a:r>
              <a:rPr lang="en-US" dirty="0"/>
              <a:t>School Registration Form</a:t>
            </a:r>
          </a:p>
        </p:txBody>
      </p:sp>
    </p:spTree>
    <p:extLst>
      <p:ext uri="{BB962C8B-B14F-4D97-AF65-F5344CB8AC3E}">
        <p14:creationId xmlns:p14="http://schemas.microsoft.com/office/powerpoint/2010/main" val="289317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Student Import</a:t>
            </a:r>
          </a:p>
        </p:txBody>
      </p:sp>
      <p:sp>
        <p:nvSpPr>
          <p:cNvPr id="3" name="Content Placeholder 2"/>
          <p:cNvSpPr>
            <a:spLocks noGrp="1"/>
          </p:cNvSpPr>
          <p:nvPr>
            <p:ph idx="1"/>
          </p:nvPr>
        </p:nvSpPr>
        <p:spPr>
          <a:xfrm>
            <a:off x="228600" y="1348581"/>
            <a:ext cx="8839200" cy="4730101"/>
          </a:xfrm>
        </p:spPr>
        <p:txBody>
          <a:bodyPr>
            <a:noAutofit/>
          </a:bodyPr>
          <a:lstStyle/>
          <a:p>
            <a:pPr>
              <a:spcBef>
                <a:spcPts val="900"/>
              </a:spcBef>
              <a:spcAft>
                <a:spcPts val="900"/>
              </a:spcAft>
            </a:pPr>
            <a:r>
              <a:rPr lang="en-US" sz="2400" i="1" dirty="0"/>
              <a:t>Importing</a:t>
            </a:r>
            <a:r>
              <a:rPr lang="en-US" sz="2400" dirty="0"/>
              <a:t> refers to getting your students’ information into your school administrator portal by uploading your student roster. Importing must be done </a:t>
            </a:r>
            <a:r>
              <a:rPr lang="en-US" sz="2400" b="1" dirty="0"/>
              <a:t>after</a:t>
            </a:r>
            <a:r>
              <a:rPr lang="en-US" sz="2400" dirty="0"/>
              <a:t> you have completed school registration. </a:t>
            </a:r>
          </a:p>
          <a:p>
            <a:pPr>
              <a:spcBef>
                <a:spcPts val="900"/>
              </a:spcBef>
              <a:spcAft>
                <a:spcPts val="900"/>
              </a:spcAft>
            </a:pPr>
            <a:r>
              <a:rPr lang="en-US" sz="2400" dirty="0"/>
              <a:t>We will create your Student Registration File and share it with you through your shared drive.</a:t>
            </a:r>
          </a:p>
          <a:p>
            <a:pPr>
              <a:spcBef>
                <a:spcPts val="900"/>
              </a:spcBef>
              <a:spcAft>
                <a:spcPts val="900"/>
              </a:spcAft>
            </a:pPr>
            <a:r>
              <a:rPr lang="en-US" sz="2400" dirty="0"/>
              <a:t>The Student Registration File includes student’s First Name, Last Name, Username (email), Password (random).</a:t>
            </a:r>
            <a:endParaRPr lang="en-US" sz="2400" dirty="0">
              <a:hlinkClick r:id="rId4">
                <a:extLst>
                  <a:ext uri="{A12FA001-AC4F-418D-AE19-62706E023703}">
                    <ahyp:hlinkClr xmlns:ahyp="http://schemas.microsoft.com/office/drawing/2018/hyperlinkcolor" val="tx"/>
                  </a:ext>
                </a:extLst>
              </a:hlinkClick>
            </a:endParaRPr>
          </a:p>
          <a:p>
            <a:pPr>
              <a:spcBef>
                <a:spcPts val="900"/>
              </a:spcBef>
              <a:spcAft>
                <a:spcPts val="900"/>
              </a:spcAft>
            </a:pPr>
            <a:r>
              <a:rPr lang="en-US" sz="2400" dirty="0">
                <a:hlinkClick r:id="rId4">
                  <a:extLst>
                    <a:ext uri="{A12FA001-AC4F-418D-AE19-62706E023703}">
                      <ahyp:hlinkClr xmlns:ahyp="http://schemas.microsoft.com/office/drawing/2018/hyperlinkcolor" val="tx"/>
                    </a:ext>
                  </a:extLst>
                </a:hlinkClick>
              </a:rPr>
              <a:t>Student Import Instructions &amp; Video</a:t>
            </a:r>
            <a:r>
              <a:rPr lang="en-US" sz="2400" dirty="0"/>
              <a:t> are in the manual.</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051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Login Tickets</a:t>
            </a:r>
          </a:p>
        </p:txBody>
      </p:sp>
      <p:sp>
        <p:nvSpPr>
          <p:cNvPr id="3" name="Content Placeholder 2"/>
          <p:cNvSpPr>
            <a:spLocks noGrp="1"/>
          </p:cNvSpPr>
          <p:nvPr>
            <p:ph idx="1"/>
          </p:nvPr>
        </p:nvSpPr>
        <p:spPr>
          <a:xfrm>
            <a:off x="228600" y="1358972"/>
            <a:ext cx="8839200" cy="4730101"/>
          </a:xfrm>
        </p:spPr>
        <p:txBody>
          <a:bodyPr>
            <a:noAutofit/>
          </a:bodyPr>
          <a:lstStyle/>
          <a:p>
            <a:pPr>
              <a:spcBef>
                <a:spcPts val="900"/>
              </a:spcBef>
              <a:spcAft>
                <a:spcPts val="900"/>
              </a:spcAft>
            </a:pPr>
            <a:r>
              <a:rPr lang="en-US" sz="2400" dirty="0"/>
              <a:t>We will create your login tickets and share them with you through your shared drive.</a:t>
            </a:r>
          </a:p>
          <a:p>
            <a:pPr>
              <a:spcBef>
                <a:spcPts val="900"/>
              </a:spcBef>
              <a:spcAft>
                <a:spcPts val="900"/>
              </a:spcAft>
            </a:pPr>
            <a:r>
              <a:rPr lang="en-US" sz="2400" dirty="0"/>
              <a:t>You will need to print and cut out the login tickets.</a:t>
            </a:r>
          </a:p>
          <a:p>
            <a:pPr>
              <a:spcBef>
                <a:spcPts val="900"/>
              </a:spcBef>
              <a:spcAft>
                <a:spcPts val="900"/>
              </a:spcAft>
            </a:pPr>
            <a:r>
              <a:rPr lang="en-US" sz="2400" dirty="0"/>
              <a:t>The student’s username is their school email address. </a:t>
            </a:r>
          </a:p>
          <a:p>
            <a:pPr>
              <a:spcBef>
                <a:spcPts val="900"/>
              </a:spcBef>
              <a:spcAft>
                <a:spcPts val="900"/>
              </a:spcAft>
            </a:pPr>
            <a:r>
              <a:rPr lang="en-US" sz="2400" dirty="0"/>
              <a:t>The student’s password is randomly generated, but students are able to reset their passwords by clicking the Forgot Password button on the login page.</a:t>
            </a:r>
          </a:p>
          <a:p>
            <a:pPr>
              <a:spcBef>
                <a:spcPts val="900"/>
              </a:spcBef>
              <a:spcAft>
                <a:spcPts val="900"/>
              </a:spcAft>
            </a:pPr>
            <a:r>
              <a:rPr lang="en-US" sz="2400" dirty="0"/>
              <a:t>The IT Dept will make sure that they can receive the Reset Password emails.</a:t>
            </a:r>
          </a:p>
          <a:p>
            <a:pPr>
              <a:spcBef>
                <a:spcPts val="900"/>
              </a:spcBef>
              <a:spcAft>
                <a:spcPts val="900"/>
              </a:spcAft>
            </a:pPr>
            <a:endParaRPr lang="en-US" sz="2400" dirty="0"/>
          </a:p>
          <a:p>
            <a:pPr>
              <a:spcBef>
                <a:spcPts val="900"/>
              </a:spcBef>
              <a:spcAft>
                <a:spcPts val="900"/>
              </a:spcAft>
            </a:pPr>
            <a:endParaRPr lang="en-US" sz="2400" dirty="0"/>
          </a:p>
          <a:p>
            <a:pPr marL="0" indent="0">
              <a:spcBef>
                <a:spcPts val="900"/>
              </a:spcBef>
              <a:spcAft>
                <a:spcPts val="900"/>
              </a:spcAft>
              <a:buNone/>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904111"/>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8719</TotalTime>
  <Words>980</Words>
  <Application>Microsoft Office PowerPoint</Application>
  <PresentationFormat>On-screen Show (4:3)</PresentationFormat>
  <Paragraphs>194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1_Office Theme</vt:lpstr>
      <vt:lpstr>Spring 2024 CLT  (Classic Learning Test) Wednesday, April 24th </vt:lpstr>
      <vt:lpstr>Test Security</vt:lpstr>
      <vt:lpstr>Test Security</vt:lpstr>
      <vt:lpstr>Test Administration Resources</vt:lpstr>
      <vt:lpstr>Section Lengths</vt:lpstr>
      <vt:lpstr>School Registration</vt:lpstr>
      <vt:lpstr>School Registration Form</vt:lpstr>
      <vt:lpstr>Student Import</vt:lpstr>
      <vt:lpstr>Login Tickets</vt:lpstr>
      <vt:lpstr>Accommodations</vt:lpstr>
      <vt:lpstr>Schedule/Deadlines</vt:lpstr>
      <vt:lpstr>Before Testing</vt:lpstr>
      <vt:lpstr>On Test Day</vt:lpstr>
      <vt:lpstr>On Test Day</vt:lpstr>
      <vt:lpstr>After Testing (Test Administrators)</vt:lpstr>
      <vt:lpstr>After Testing (School Administrators)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2024 CLT  (Classic Learning Test)</dc:title>
  <dc:creator>Nathan Hazewinkel</dc:creator>
  <cp:lastModifiedBy>Nathan Hazewinkel</cp:lastModifiedBy>
  <cp:revision>95</cp:revision>
  <cp:lastPrinted>2024-02-08T18:53:06Z</cp:lastPrinted>
  <dcterms:created xsi:type="dcterms:W3CDTF">2024-01-22T14:06:29Z</dcterms:created>
  <dcterms:modified xsi:type="dcterms:W3CDTF">2024-02-14T19:24:43Z</dcterms:modified>
</cp:coreProperties>
</file>